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6" r:id="rId29"/>
    <p:sldId id="275" r:id="rId30"/>
    <p:sldId id="279" r:id="rId31"/>
    <p:sldId id="281" r:id="rId32"/>
    <p:sldId id="296" r:id="rId33"/>
    <p:sldId id="295" r:id="rId34"/>
    <p:sldId id="274" r:id="rId35"/>
    <p:sldId id="291" r:id="rId36"/>
    <p:sldId id="292" r:id="rId37"/>
    <p:sldId id="293" r:id="rId38"/>
    <p:sldId id="282" r:id="rId39"/>
    <p:sldId id="287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7.xml"/><Relationship Id="rId12" Type="http://schemas.openxmlformats.org/officeDocument/2006/relationships/image" Target="../media/image89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11" Type="http://schemas.openxmlformats.org/officeDocument/2006/relationships/slide" Target="slide39.xml"/><Relationship Id="rId5" Type="http://schemas.openxmlformats.org/officeDocument/2006/relationships/slide" Target="slide35.xml"/><Relationship Id="rId10" Type="http://schemas.openxmlformats.org/officeDocument/2006/relationships/slide" Target="slide38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ar5877" TargetMode="External"/><Relationship Id="rId7" Type="http://schemas.openxmlformats.org/officeDocument/2006/relationships/hyperlink" Target="https://doi.org/10.1021/ma400962p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www.physchem.ox.ac.uk/~fs" TargetMode="External"/><Relationship Id="rId5" Type="http://schemas.openxmlformats.org/officeDocument/2006/relationships/hyperlink" Target="https://doi.org/10.1038/ncomms6145" TargetMode="External"/><Relationship Id="rId4" Type="http://schemas.openxmlformats.org/officeDocument/2006/relationships/hyperlink" Target="https://doi.org/10.1021/la4030348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90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9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91.png"/><Relationship Id="rId10" Type="http://schemas.openxmlformats.org/officeDocument/2006/relationships/image" Target="../media/image44.png"/><Relationship Id="rId4" Type="http://schemas.openxmlformats.org/officeDocument/2006/relationships/image" Target="../media/image260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9145578" y="4741393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3473" y="4755583"/>
            <a:ext cx="564822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Model system for studying protein aggregates (e.g. neurofilaments)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72460" y="3566796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3473" y="2217122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6129004" y="4443469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47460" y="337655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375835" y="531641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299496" y="385174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20486" y="464089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44742" y="470456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33693" y="397730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570209" y="427579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21399" y="400182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980768" y="347503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776181" y="374097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Applications(?)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646982" y="1663922"/>
            <a:ext cx="629728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Engineering and Biological understanding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Surface-modified materials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Fouling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Neurofilaments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7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0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0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</a:rPr>
              <a:t>Lubricity Figure: Yu, J., Jackson, N. E., Xu, X., Morgenstern, Y., Kaufman, Y., </a:t>
            </a:r>
            <a:r>
              <a:rPr lang="en-US" sz="1400" dirty="0" err="1">
                <a:effectLst/>
                <a:latin typeface="Lucida Grande" panose="020B0502040204020203"/>
              </a:rPr>
              <a:t>Ruths</a:t>
            </a:r>
            <a:r>
              <a:rPr lang="en-US" sz="14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400" i="1" dirty="0">
                <a:effectLst/>
                <a:latin typeface="Lucida Grande" panose="020B0502040204020203"/>
              </a:rPr>
              <a:t>Science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360</a:t>
            </a:r>
            <a:r>
              <a:rPr lang="en-US" sz="1400" dirty="0">
                <a:effectLst/>
                <a:latin typeface="Lucida Grande" panose="020B0502040204020203"/>
              </a:rPr>
              <a:t>(6396), 1434–1438. </a:t>
            </a:r>
            <a:r>
              <a:rPr lang="en-US" sz="1400" dirty="0">
                <a:effectLst/>
                <a:latin typeface="Lucida Grande" panose="020B0502040204020203"/>
                <a:hlinkClick r:id="rId3"/>
              </a:rPr>
              <a:t>https://doi.org/10.1126/science.aar5877</a:t>
            </a:r>
            <a:endParaRPr lang="en-US" sz="14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XR Multilayer Figure: </a:t>
            </a:r>
            <a:r>
              <a:rPr lang="en-US" sz="14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400" dirty="0" err="1">
                <a:effectLst/>
                <a:latin typeface="Lucida Grande" panose="020B0502040204020203"/>
              </a:rPr>
              <a:t>Petkov</a:t>
            </a:r>
            <a:r>
              <a:rPr lang="en-US" sz="14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400" dirty="0" err="1">
                <a:effectLst/>
                <a:latin typeface="Lucida Grande" panose="020B0502040204020203"/>
              </a:rPr>
              <a:t>Monoalkyl</a:t>
            </a:r>
            <a:r>
              <a:rPr lang="en-US" sz="1400" dirty="0">
                <a:effectLst/>
                <a:latin typeface="Lucida Grande" panose="020B0502040204020203"/>
              </a:rPr>
              <a:t> Ether Sulfate/</a:t>
            </a:r>
            <a:r>
              <a:rPr lang="en-US" sz="1400" dirty="0" err="1">
                <a:effectLst/>
                <a:latin typeface="Lucida Grande" panose="020B0502040204020203"/>
              </a:rPr>
              <a:t>AlCl</a:t>
            </a:r>
            <a:r>
              <a:rPr lang="en-US" sz="1400" dirty="0">
                <a:effectLst/>
                <a:latin typeface="Lucida Grande" panose="020B0502040204020203"/>
              </a:rPr>
              <a:t> </a:t>
            </a:r>
            <a:r>
              <a:rPr lang="en-US" sz="1400" baseline="-25000" dirty="0">
                <a:effectLst/>
                <a:latin typeface="Lucida Grande" panose="020B0502040204020203"/>
              </a:rPr>
              <a:t>3</a:t>
            </a:r>
            <a:r>
              <a:rPr lang="en-US" sz="14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400" i="1" dirty="0">
                <a:effectLst/>
                <a:latin typeface="Lucida Grande" panose="020B0502040204020203"/>
              </a:rPr>
              <a:t>Langmuir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29</a:t>
            </a:r>
            <a:r>
              <a:rPr lang="en-US" sz="1400" dirty="0">
                <a:effectLst/>
                <a:latin typeface="Lucida Grande" panose="020B0502040204020203"/>
              </a:rPr>
              <a:t>(37), 11656–11666. </a:t>
            </a:r>
            <a:r>
              <a:rPr lang="en-US" sz="1400" dirty="0">
                <a:effectLst/>
                <a:latin typeface="Lucida Grande" panose="020B0502040204020203"/>
                <a:hlinkClick r:id="rId4"/>
              </a:rPr>
              <a:t>https://doi.org/10.1021/la4030348</a:t>
            </a:r>
            <a:endParaRPr lang="en-US" sz="14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Srinivasan, N.,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5"/>
              </a:rPr>
              <a:t>https://doi.org/10.1038/ncomms6145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6"/>
              </a:rPr>
              <a:t>www.physchem.ox.ac.uk/~fs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https://doi.org/10.1021/ma400962p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Theories (?)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380226" y="1406106"/>
            <a:ext cx="76343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Numerical difficulties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describe fluctuations/correlations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590548" y="1166842"/>
            <a:ext cx="80200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previous and future experiments</a:t>
            </a:r>
          </a:p>
          <a:p>
            <a:pPr lvl="1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 currently unexplainable phenomena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CC66-DB43-8C19-536A-3E4981F4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7720"/>
            <a:ext cx="3738774" cy="3040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7CEFE-C3D4-8911-CDA5-216C3E96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89" y="3817720"/>
            <a:ext cx="4001622" cy="2979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02D1CE-294B-B94E-60DD-ADB729BB18FF}"/>
              </a:ext>
            </a:extLst>
          </p:cNvPr>
          <p:cNvSpPr txBox="1"/>
          <p:nvPr/>
        </p:nvSpPr>
        <p:spPr>
          <a:xfrm>
            <a:off x="8882515" y="6499413"/>
            <a:ext cx="216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(Yu, 2018; Xu, 2013)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66684-3949-C3DE-FE69-B43B9ABC8F0E}"/>
              </a:ext>
            </a:extLst>
          </p:cNvPr>
          <p:cNvGrpSpPr/>
          <p:nvPr/>
        </p:nvGrpSpPr>
        <p:grpSpPr>
          <a:xfrm>
            <a:off x="8888176" y="1292754"/>
            <a:ext cx="3254848" cy="2404464"/>
            <a:chOff x="5981700" y="4501668"/>
            <a:chExt cx="3135596" cy="2316369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DF824F46-1A76-0651-757A-C5722CE2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C5AA23-4002-BAAA-1C25-DDC63F8B15DC}"/>
                </a:ext>
              </a:extLst>
            </p:cNvPr>
            <p:cNvSpPr txBox="1"/>
            <p:nvPr/>
          </p:nvSpPr>
          <p:spPr>
            <a:xfrm>
              <a:off x="6740294" y="4594885"/>
              <a:ext cx="2377002" cy="3715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3305</TotalTime>
  <Words>1588</Words>
  <Application>Microsoft Office PowerPoint</Application>
  <PresentationFormat>Widescreen</PresentationFormat>
  <Paragraphs>381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Applications(?)</vt:lpstr>
      <vt:lpstr>Previous Theories (?)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Summary</vt:lpstr>
      <vt:lpstr>Acknowledgements</vt:lpstr>
      <vt:lpstr>SI: Table of Contents</vt:lpstr>
      <vt:lpstr>References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150</cp:revision>
  <dcterms:created xsi:type="dcterms:W3CDTF">2022-03-28T18:43:16Z</dcterms:created>
  <dcterms:modified xsi:type="dcterms:W3CDTF">2022-08-29T20:13:22Z</dcterms:modified>
</cp:coreProperties>
</file>